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60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349" r:id="rId16"/>
    <p:sldId id="35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F013D-3BAA-4072-9B0A-6C5384550F65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406E9-52C1-44ED-954E-5002070FB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67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870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572BC0-F27E-43DD-BC15-65857D9F5025}" type="slidenum">
              <a:rPr lang="ru-RU" sz="1200">
                <a:latin typeface="Tahoma" pitchFamily="34" charset="0"/>
                <a:cs typeface="Arial" charset="0"/>
              </a:rPr>
              <a:pPr eaLnBrk="1" hangingPunct="1"/>
              <a:t>1</a:t>
            </a:fld>
            <a:endParaRPr lang="ru-RU" sz="120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5DB5C70-2A32-4039-BBAE-815AAEA00CCB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35A4C1E-E127-4A39-891C-A879891E169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sz="1200">
                <a:solidFill>
                  <a:srgbClr val="FFFF00"/>
                </a:solidFill>
              </a:rPr>
              <a:t>МИНИСТЕРСТВО </a:t>
            </a:r>
            <a:r>
              <a:rPr kumimoji="1" lang="en-US" sz="1200">
                <a:solidFill>
                  <a:srgbClr val="FFFF00"/>
                </a:solidFill>
              </a:rPr>
              <a:t> </a:t>
            </a:r>
            <a:r>
              <a:rPr kumimoji="1" lang="ru-RU" sz="1200">
                <a:solidFill>
                  <a:srgbClr val="FFFF00"/>
                </a:solidFill>
              </a:rPr>
              <a:t>ОБРАЗОВАНИЯ И НАУКИ РОССИЙСКОЙ ФЕДЕРАЦИИ</a:t>
            </a:r>
          </a:p>
          <a:p>
            <a:pPr algn="ctr"/>
            <a:r>
              <a:rPr kumimoji="1" lang="ru-RU" sz="1200">
                <a:solidFill>
                  <a:srgbClr val="FFFF00"/>
                </a:solidFill>
              </a:rPr>
              <a:t>ФЕДЕРАЛЬНОЕ ГОСУДАРСТВЕННОЕ БЮДЖЕТНОЕ ОБРАЗОВАТЕЛЬНОЕ</a:t>
            </a:r>
          </a:p>
          <a:p>
            <a:pPr algn="ctr"/>
            <a:r>
              <a:rPr kumimoji="1" lang="ru-RU" sz="1200">
                <a:solidFill>
                  <a:srgbClr val="FFFF00"/>
                </a:solidFill>
              </a:rPr>
              <a:t>УЧРЕЖДЕНИЕ ВЫСШЕГО ОБРАЗОВАНИЯ</a:t>
            </a:r>
          </a:p>
          <a:p>
            <a:pPr algn="ctr"/>
            <a:r>
              <a:rPr kumimoji="1" lang="ru-RU" sz="1200">
                <a:solidFill>
                  <a:srgbClr val="FFFF00"/>
                </a:solidFill>
              </a:rPr>
              <a:t>«РОСТОВСКИЙ ГОСУДАРСТВЕННЫЙ ЭКОНОМИЧЕСКИЙ УНИВЕРСИТЕТ (РИНХ)»</a:t>
            </a:r>
            <a:endParaRPr lang="ru-RU" sz="1200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3304381" y="2700338"/>
            <a:ext cx="2589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ru-RU" sz="1400" dirty="0">
                <a:solidFill>
                  <a:srgbClr val="FFFF00"/>
                </a:solidFill>
              </a:rPr>
              <a:t>ЮРИДИЧЕСКИЙ ФАКУЛЬТЕТ 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813" y="3000375"/>
            <a:ext cx="8713787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КАФЕДРА СУДЕБНОЙ ЭКСПЕРТИЗЫ И КРИМИНАЛИСТИКИ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73250" y="3860800"/>
            <a:ext cx="54514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ИНФОРМАЦИОННЫЙ МАТЕРИАЛ</a:t>
            </a:r>
          </a:p>
        </p:txBody>
      </p:sp>
      <p:sp>
        <p:nvSpPr>
          <p:cNvPr id="18438" name="Прямоугольник 5"/>
          <p:cNvSpPr>
            <a:spLocks noChangeArrowheads="1"/>
          </p:cNvSpPr>
          <p:nvPr/>
        </p:nvSpPr>
        <p:spPr bwMode="auto">
          <a:xfrm>
            <a:off x="206375" y="4508500"/>
            <a:ext cx="87852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«ПРАВОВЫЕ ОСНОВЫ И ОСОБЕННОСТИ РАССЛЕДОВАНИЯ ДОРОЖНО-ТРАНСПОРТНЫХ ПРЕСТУПЛЕНИЙ»</a:t>
            </a:r>
            <a:endParaRPr lang="ru-RU" sz="2800" b="1" dirty="0">
              <a:solidFill>
                <a:srgbClr val="FFC000"/>
              </a:solidFill>
            </a:endParaRPr>
          </a:p>
        </p:txBody>
      </p:sp>
      <p:pic>
        <p:nvPicPr>
          <p:cNvPr id="18439" name="Picture 8" descr="C:\Users\Leon\Desktop\ЛОГОТИП РИН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62038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21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404664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КОАП РФ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2202" y="866329"/>
            <a:ext cx="8326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12.25. Невыполнение требования о предоставлении транспортного средства или об остановке транспортного средства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2202" y="1772816"/>
            <a:ext cx="8182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12.26. Невыполнение водителем транспортного средства требования о прохождении медицинского освидетельствования на состояние опьянения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3856" y="2708920"/>
            <a:ext cx="8170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12.27. Невыполнение обязанностей в связи с дорожно-транспортным происшествием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3856" y="3717032"/>
            <a:ext cx="8314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12.28. Нарушение правил, установленных для движения транспортных средств в жилых зонах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3856" y="4581128"/>
            <a:ext cx="8170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12.29. Нарушение Правил дорожного движения пешеходом или иным лицом, участвующим в процессе дорожного движения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2026" y="5445224"/>
            <a:ext cx="8530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12.30. Нарушение Правил дорожного движения пешеходом или иным участником дорожного движения, повлекшее создание помех в движении транспортных средств либо причинение легкого или средней тяжести вреда здоровью потерпевшего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95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12.32. Допуск к управлению транспортным средством водителя, находящегося в состоянии опьянения либо не имеющего права управления транспортным средством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260648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КОАП РФ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6901" y="198884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12.37. Несоблюдение требований об обязательном страховании гражданской ответственности владельцев транспортных средств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6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616" y="989439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14. Понятие преступления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1. Преступлением признается виновно совершенное общественно опасное деяние,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запрещенное настоящим Кодексом под угрозой наказания.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2. Не является преступлением действие (бездействие), хотя формально и содержащее признаки  какого-либо  деяния,  предусмотренного  настоящим  Кодексом,  но  в  силу малозначительности не представляющее общественной опасности.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81636" y="404664"/>
            <a:ext cx="1297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УК РФ 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092" y="3417884"/>
            <a:ext cx="8059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15. Категории преступлений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1. В зависимости от характера и степени общественной опасности деяния, предусмотренные настоящим Кодексом, подразделяются на преступления небольшой тяжести, преступления средней тяжести, тяжкие преступления и особо тяжкие преступления.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98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24. Формы вины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1. Виновным в преступлении признается лицо, совершившее деяние умышленно или по неосторожности.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2. Деяние, совершенное только по неосторожности, признается преступлением лишь в случае, когда это специально предусмотрено соответствующей статьей Особенной части настоящего Кодекса.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4806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Глава 27. Преступления против безопасности движения и эксплуатации транспорта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10583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264. Нарушение правил дорожного движения и эксплуатации транспортных средств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4668" y="4005064"/>
            <a:ext cx="8119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266. Недоброкачественный ремонт транспортных средств и выпуск их в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эксплуатацию с техническими неисправностями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4116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268. Нарушение правил, обеспечивающих безопасную работу транспорта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98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264. Нарушение правил дорожного движения и эксплуатации транспортных средств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1. Нарушение лицом, управляющим автомобилем, трамваем либо другим механическим транспортным средством, правил дорожного движения или эксплуатации транспортных средств, повлекшее по неосторожности причинение тяжкого вреда здоровью человека, -</a:t>
            </a:r>
          </a:p>
          <a:p>
            <a:endParaRPr lang="ru-RU" b="1" dirty="0" smtClean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rgbClr val="FFC000"/>
                </a:solidFill>
              </a:rPr>
              <a:t>2. Деяние, предусмотренное частью первой настоящей статьи, совершенное лицом,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находящимся в состоянии опьянения, повлекшее по неосторожности причинение тяжкого вреда здоровью человека, -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3. Деяние, предусмотренное частью первой настоящей статьи, повлекшее по неосторожности смерть человека, -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4. Деяние, предусмотренное частью первой настоящей статьи, совершенное лицом,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находящимся в состоянии опьянения, повлекшее по неосторожности смерть человека, -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5. Деяние, предусмотренное частью первой настоящей статьи, повлекшее по неосторожности смерть двух или более лиц, -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6. Деяние, предусмотренное частью первой настоящей статьи, совершенное лицом,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находящимся в состоянии опьянения, повлекшее по неосторожности смерть двух или более лиц, -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8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37030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«ДТП» — событие, возникшее в процессе движения по дороге ТС и с его участием, при котором погибли или ранены люди, повреждены ТС, сооружения, грузы либо причинен иной материальный ущерб .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68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Основные причины ДТП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Причины ДТП подразделяются на субъективные и объективные.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К субъективным причинам ДТП относятся: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1.	нарушение Правил ДД (ПДД), включая оставление места ДТП виновным участником ДД — водителем, пешеходом, пассажиром, иным участником ДД;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2.	нарушение правил безопасности движения и эксплуатации транспортных средств.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Объективными причинами ДТП  считаются: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1.	недостатки в планировании улиц и автодорог;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2.	освещенность проезжей части в темное время суток;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3.	состояние дорожного покрытия;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4.	различные средства регулирования, в том числе дорожные знаки; 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5.	тормозные, маневренные и другие части автотранспортных средств.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1. КОНВЕНЦИЯ О ДОРОЖНОМ ДВИЖЕНИИ (Вена, 8 ноября 1968 года) с поправками от 28.09.2004)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4534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НОРМАТИВНО-ПРАВОВЫЕ ДОКУМЕНТЫ РЕГЛАМЕНТИРУЮЩИЕ ПРАВОВОЕ </a:t>
            </a:r>
            <a:r>
              <a:rPr lang="ru-RU" sz="2400" b="1" smtClean="0">
                <a:solidFill>
                  <a:srgbClr val="FFC000"/>
                </a:solidFill>
              </a:rPr>
              <a:t>РЕГУЛИРОВАНИЕ БЕЗОПАСНОСТИ </a:t>
            </a:r>
            <a:r>
              <a:rPr lang="ru-RU" sz="2400" b="1" dirty="0" smtClean="0">
                <a:solidFill>
                  <a:srgbClr val="FFC000"/>
                </a:solidFill>
              </a:rPr>
              <a:t>ДОРОЖНОГО ДВИЖЕНИЯ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431" y="2564904"/>
            <a:ext cx="80297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2. </a:t>
            </a:r>
            <a:r>
              <a:rPr lang="ru-RU" b="1" dirty="0">
                <a:solidFill>
                  <a:srgbClr val="FFC000"/>
                </a:solidFill>
              </a:rPr>
              <a:t>Федеральный закон от 10.12.1995 N 196-ФЗ </a:t>
            </a:r>
            <a:r>
              <a:rPr lang="ru-RU" b="1" dirty="0" smtClean="0">
                <a:solidFill>
                  <a:srgbClr val="FFC000"/>
                </a:solidFill>
              </a:rPr>
              <a:t>(</a:t>
            </a:r>
            <a:r>
              <a:rPr lang="ru-RU" b="1" dirty="0">
                <a:solidFill>
                  <a:srgbClr val="FFC000"/>
                </a:solidFill>
              </a:rPr>
              <a:t>ред. от 14.10.2014) "О безопасности 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rgbClr val="FFC000"/>
                </a:solidFill>
              </a:rPr>
              <a:t>дорожного движения".</a:t>
            </a:r>
            <a:endParaRPr lang="ru-RU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430" y="3429000"/>
            <a:ext cx="8191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3. УКАЗ ПРЕЗИДЕНТА </a:t>
            </a:r>
            <a:r>
              <a:rPr lang="ru-RU" b="1" dirty="0">
                <a:solidFill>
                  <a:srgbClr val="FFC000"/>
                </a:solidFill>
              </a:rPr>
              <a:t>РОССИЙСКОЙ </a:t>
            </a:r>
            <a:r>
              <a:rPr lang="ru-RU" b="1" dirty="0" smtClean="0">
                <a:solidFill>
                  <a:srgbClr val="FFC000"/>
                </a:solidFill>
              </a:rPr>
              <a:t>ФЕДЕРАЦИИ №711 от 15 июня 1998г. «О </a:t>
            </a:r>
            <a:r>
              <a:rPr lang="ru-RU" b="1" dirty="0">
                <a:solidFill>
                  <a:srgbClr val="FFC000"/>
                </a:solidFill>
              </a:rPr>
              <a:t>ДОПОЛНИТЕЛЬНЫХ МЕРАХ ПО ОБЕСПЕЧЕНИЮ </a:t>
            </a:r>
            <a:r>
              <a:rPr lang="ru-RU" b="1" dirty="0" smtClean="0">
                <a:solidFill>
                  <a:srgbClr val="FFC000"/>
                </a:solidFill>
              </a:rPr>
              <a:t>БЕЗОПАСНОСТИ ДОРОЖНОГО ДВИЖЕНИЯ» (изм. и доп. от </a:t>
            </a:r>
            <a:r>
              <a:rPr lang="ru-RU" b="1" dirty="0">
                <a:solidFill>
                  <a:srgbClr val="FFC000"/>
                </a:solidFill>
              </a:rPr>
              <a:t>04.04.2014 </a:t>
            </a:r>
            <a:r>
              <a:rPr lang="ru-RU" b="1" dirty="0" smtClean="0">
                <a:solidFill>
                  <a:srgbClr val="FFC000"/>
                </a:solidFill>
              </a:rPr>
              <a:t>№ 202).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430" y="4444663"/>
            <a:ext cx="84070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4. ФЕДЕРАЛЬНЫЙ ЗАКОН № 40 от 25 апреля 2002г. «ОБ ОБЯЗАТЕЛЬНОМ СТРАХОВАНИИ ГРАЖДАНСКОЙ ОТВЕТСТВЕННОСТИ ВЛАДЕЛЬЦЕВ ТРАНСПОРТНЫХ СРЕДСТВ» (с изм. и доп. </a:t>
            </a:r>
            <a:r>
              <a:rPr lang="ru-RU" b="1" dirty="0">
                <a:solidFill>
                  <a:srgbClr val="FFC000"/>
                </a:solidFill>
              </a:rPr>
              <a:t>от </a:t>
            </a:r>
            <a:r>
              <a:rPr lang="ru-RU" b="1" dirty="0" smtClean="0">
                <a:solidFill>
                  <a:srgbClr val="FFC000"/>
                </a:solidFill>
              </a:rPr>
              <a:t>21.07.2014 №223-ФЗ, от 04.11.2014 №334-ФЗ).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38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5. </a:t>
            </a:r>
            <a:r>
              <a:rPr lang="ru-RU" b="1" dirty="0">
                <a:solidFill>
                  <a:srgbClr val="FFC000"/>
                </a:solidFill>
              </a:rPr>
              <a:t>ФЕДЕРАЛЬНЫЙ </a:t>
            </a:r>
            <a:r>
              <a:rPr lang="ru-RU" b="1" dirty="0" smtClean="0">
                <a:solidFill>
                  <a:srgbClr val="FFC000"/>
                </a:solidFill>
              </a:rPr>
              <a:t>ЗАКОН №92 от 7 мая 2013г. О </a:t>
            </a:r>
            <a:r>
              <a:rPr lang="ru-RU" b="1" dirty="0">
                <a:solidFill>
                  <a:srgbClr val="FFC000"/>
                </a:solidFill>
              </a:rPr>
              <a:t>ВНЕСЕНИИ ИЗМЕНЕНИЙ</a:t>
            </a:r>
          </a:p>
          <a:p>
            <a:r>
              <a:rPr lang="ru-RU" b="1" dirty="0">
                <a:solidFill>
                  <a:srgbClr val="FFC000"/>
                </a:solidFill>
              </a:rPr>
              <a:t>В ФЕДЕРАЛЬНЫЙ ЗАКОН "О БЕЗОПАСНОСТИ </a:t>
            </a:r>
            <a:r>
              <a:rPr lang="ru-RU" b="1" dirty="0" smtClean="0">
                <a:solidFill>
                  <a:srgbClr val="FFC000"/>
                </a:solidFill>
              </a:rPr>
              <a:t>ДОРОЖНОГО ДВИЖЕНИЯ</a:t>
            </a:r>
            <a:r>
              <a:rPr lang="ru-RU" b="1" dirty="0">
                <a:solidFill>
                  <a:srgbClr val="FFC000"/>
                </a:solidFill>
              </a:rPr>
              <a:t>" И КОДЕКС РОССИЙСКОЙ </a:t>
            </a:r>
            <a:r>
              <a:rPr lang="ru-RU" b="1" dirty="0" smtClean="0">
                <a:solidFill>
                  <a:srgbClr val="FFC000"/>
                </a:solidFill>
              </a:rPr>
              <a:t>ФЕДЕРАЦИИ ОБ </a:t>
            </a:r>
            <a:r>
              <a:rPr lang="ru-RU" b="1" dirty="0">
                <a:solidFill>
                  <a:srgbClr val="FFC000"/>
                </a:solidFill>
              </a:rPr>
              <a:t>АДМИНИСТРАТИВНЫХ ПРАВОНАРУШЕНИЯХ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6. ФЕДЕРАЛЬНЫЙ ЗАКОН №170 от 1 июля 2001г. О </a:t>
            </a:r>
            <a:r>
              <a:rPr lang="ru-RU" b="1" dirty="0">
                <a:solidFill>
                  <a:srgbClr val="FFC000"/>
                </a:solidFill>
              </a:rPr>
              <a:t>ТЕХНИЧЕСКОМ ОСМОТРЕ</a:t>
            </a:r>
          </a:p>
          <a:p>
            <a:r>
              <a:rPr lang="ru-RU" b="1" dirty="0">
                <a:solidFill>
                  <a:srgbClr val="FFC000"/>
                </a:solidFill>
              </a:rPr>
              <a:t>ТРАНСПОРТНЫХ СРЕДСТВ И О ВНЕСЕНИИ ИЗМЕНЕНИЙ В ОТДЕЛЬНЫЕ</a:t>
            </a:r>
          </a:p>
          <a:p>
            <a:r>
              <a:rPr lang="ru-RU" b="1" dirty="0">
                <a:solidFill>
                  <a:srgbClr val="FFC000"/>
                </a:solidFill>
              </a:rPr>
              <a:t>ЗАКОНОДАТЕЛЬНЫЕ АКТЫ РОССИЙСКОЙ ФЕДЕРАЦИИ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85293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7. ФЕДЕРАЛЬНЫЙ ЗАКОН № 192 от 11 июля 2011г. О ВНЕСЕНИИ ИЗМЕНЕНИЙ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В ФЕДЕРАЛЬНЫЙ ЗАКОН "О БЕЗОПАСНОСТИ ДОРОЖНОГО ДВИЖЕНИЯ"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И ОТДЕЛЬНЫЕ ЗАКОНОДАТЕЛЬНЫЕ АКТЫ РОССИЙСКОЙ ФЕДЕРАЦИИ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93305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8. ФЕДЕРАЛЬНЫЙ ЗАКОН № 528 от 31 декабря 2014г. О ВНЕСЕНИИ ИЗМЕНЕНИЙ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В ОТДЕЛЬНЫЕ ЗАКОНОДАТЕЛЬНЫЕ АКТЫ РОССИЙСКОЙ ФЕДЕРАЦИИ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ПО ВОПРОСУ УСИЛЕНИЯ ОТВЕТСТВЕННОСТИ ЗА СОВЕРШЕНИЕ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ПРАВОНАРУШЕНИЙ В СФЕРЕ БЕЗОПАСНОСТИ ДОРОЖНОГО ДВИЖЕНИЯ.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301208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9. ПОСТАНОВЛЕНИЕ ПРАВИТЕЛЬСТВА РФ </a:t>
            </a:r>
            <a:r>
              <a:rPr lang="ru-RU" b="1" dirty="0">
                <a:solidFill>
                  <a:srgbClr val="FFC000"/>
                </a:solidFill>
              </a:rPr>
              <a:t>от 8 апреля 1992 г. N 228</a:t>
            </a:r>
          </a:p>
          <a:p>
            <a:r>
              <a:rPr lang="ru-RU" b="1" dirty="0">
                <a:solidFill>
                  <a:srgbClr val="FFC000"/>
                </a:solidFill>
              </a:rPr>
              <a:t>О НЕКОТОРЫХ ВОПРОСАХ, СВЯЗАННЫХ С ЭКСПЛУАТАЦИЕЙ</a:t>
            </a:r>
          </a:p>
          <a:p>
            <a:r>
              <a:rPr lang="ru-RU" b="1" dirty="0">
                <a:solidFill>
                  <a:srgbClr val="FFC000"/>
                </a:solidFill>
              </a:rPr>
              <a:t>АВТОМОТОТРАНСПОРТА В РОССИЙСКОЙ </a:t>
            </a:r>
            <a:r>
              <a:rPr lang="ru-RU" b="1" dirty="0" smtClean="0">
                <a:solidFill>
                  <a:srgbClr val="FFC000"/>
                </a:solidFill>
              </a:rPr>
              <a:t>ФЕДЕРАЦИИ (с изм. и доп. </a:t>
            </a:r>
            <a:r>
              <a:rPr lang="ru-RU" b="1" dirty="0">
                <a:solidFill>
                  <a:srgbClr val="FFC000"/>
                </a:solidFill>
              </a:rPr>
              <a:t>от </a:t>
            </a:r>
            <a:r>
              <a:rPr lang="ru-RU" b="1" dirty="0" smtClean="0">
                <a:solidFill>
                  <a:srgbClr val="FFC000"/>
                </a:solidFill>
              </a:rPr>
              <a:t>26.01.2012 №16).</a:t>
            </a:r>
            <a:endParaRPr lang="ru-RU" b="1" dirty="0">
              <a:solidFill>
                <a:srgbClr val="FFC00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43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10. ПОСТАНОВЛЕНИЕ ПРАВИТЕЛЬСТВА РФ от 24 октября 2014 г. N 1097</a:t>
            </a:r>
          </a:p>
          <a:p>
            <a:r>
              <a:rPr lang="ru-RU" b="1" dirty="0">
                <a:solidFill>
                  <a:srgbClr val="FFC000"/>
                </a:solidFill>
              </a:rPr>
              <a:t>О ДОПУСКЕ К УПРАВЛЕНИЮ ТРАНСПОРТНЫМИ СРЕДСТВАМИ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2839" y="1262902"/>
            <a:ext cx="85377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11. ПРИКАЗ МВД РФ от 2 марта 2009 г. N 185 ОБ УТВЕРЖДЕНИИ АДМИНИСТРАТИВНОГО РЕГЛАМЕНТА МИНИСТЕРСТВА ВНУТРЕННИХ ДЕЛ РОССИЙСКОЙ ФЕДЕРАЦИИ ИСПОЛНЕНИЯ ГОСУДАРСТВЕННОЙ ФУНКЦИИ ПО КОНТРОЛЮ И НАДЗОРУ ЗА СОБЛЮДЕНИЕМ УЧАСТНИКАМИ ДОРОЖНОГО ДВИЖЕНИЯ ТРЕБОВАНИЙ В ОБЛАСТИ ОБЕСПЕЧЕНИЯ БЕЗОПАСНОСТИ ДОРОЖНОГО ДВИЖЕНИЯ (с изм.</a:t>
            </a:r>
            <a:r>
              <a:rPr lang="ru-RU" b="1" dirty="0">
                <a:solidFill>
                  <a:srgbClr val="FFC000"/>
                </a:solidFill>
              </a:rPr>
              <a:t> от 13.08.2012 N </a:t>
            </a:r>
            <a:r>
              <a:rPr lang="ru-RU" b="1" dirty="0" smtClean="0">
                <a:solidFill>
                  <a:srgbClr val="FFC000"/>
                </a:solidFill>
              </a:rPr>
              <a:t>780).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7050" y="2997506"/>
            <a:ext cx="82494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12. Приказ МВД РФ от 01.04.2011 N 154 "Об утверждении формы справки о дорожно-транспортном происшествии«.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586" y="4005064"/>
            <a:ext cx="8215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13. Приказ МВД РФ от 01.04.2011 N 155 "Об утверждении формы бланка извещения о дорожно-транспортном происшествии"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0586" y="4869160"/>
            <a:ext cx="8359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14. ПРИКАЗ МВД РФ от 7 августа 2013 г. N 605 ОБ УТВЕРЖДЕНИИ АДМИНИСТРАТИВНОГО РЕГЛАМЕНТА МИНИСТЕРСТВА ВНУТРЕННИХ ДЕЛ РОССИЙСКОЙ ФЕДЕРАЦИИ ПО ПРЕДОСТАВЛЕНИЮ ГОСУДАРСТВЕННОЙ УСЛУГИ ПО РЕГИСТРАЦИИ АВТОМОТОТРАНСПОРТНЫХ СРЕДСТВ И ПРИЦЕПОВ К НИМ.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1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15. ПРИКАЗ МВД РФ </a:t>
            </a:r>
            <a:r>
              <a:rPr lang="ru-RU" b="1" dirty="0">
                <a:solidFill>
                  <a:srgbClr val="FFC000"/>
                </a:solidFill>
              </a:rPr>
              <a:t>от 3 октября 2014 г. N </a:t>
            </a:r>
            <a:r>
              <a:rPr lang="ru-RU" b="1" dirty="0" smtClean="0">
                <a:solidFill>
                  <a:srgbClr val="FFC000"/>
                </a:solidFill>
              </a:rPr>
              <a:t>857 О </a:t>
            </a:r>
            <a:r>
              <a:rPr lang="ru-RU" b="1" dirty="0">
                <a:solidFill>
                  <a:srgbClr val="FFC000"/>
                </a:solidFill>
              </a:rPr>
              <a:t>ВНЕСЕНИИ ИЗМЕНЕНИЙ</a:t>
            </a:r>
          </a:p>
          <a:p>
            <a:r>
              <a:rPr lang="ru-RU" b="1" dirty="0">
                <a:solidFill>
                  <a:srgbClr val="FFC000"/>
                </a:solidFill>
              </a:rPr>
              <a:t>В ПРИКАЗ МВД РОССИИ ОТ 2 МАРТА 2009 Г. N </a:t>
            </a:r>
            <a:r>
              <a:rPr lang="ru-RU" b="1" dirty="0" smtClean="0">
                <a:solidFill>
                  <a:srgbClr val="FFC000"/>
                </a:solidFill>
              </a:rPr>
              <a:t>185 "</a:t>
            </a:r>
            <a:r>
              <a:rPr lang="ru-RU" b="1" dirty="0">
                <a:solidFill>
                  <a:srgbClr val="FFC000"/>
                </a:solidFill>
              </a:rPr>
              <a:t>ОБ УТВЕРЖДЕНИИ АДМИНИСТРАТИВНОГО </a:t>
            </a:r>
            <a:r>
              <a:rPr lang="ru-RU" b="1" dirty="0" smtClean="0">
                <a:solidFill>
                  <a:srgbClr val="FFC000"/>
                </a:solidFill>
              </a:rPr>
              <a:t>РЕГЛАМЕНТА МИНИСТЕРСТВА </a:t>
            </a:r>
            <a:r>
              <a:rPr lang="ru-RU" b="1" dirty="0">
                <a:solidFill>
                  <a:srgbClr val="FFC000"/>
                </a:solidFill>
              </a:rPr>
              <a:t>ВНУТРЕННИХ ДЕЛ РОССИЙСКОЙ </a:t>
            </a:r>
            <a:r>
              <a:rPr lang="ru-RU" b="1" dirty="0" smtClean="0">
                <a:solidFill>
                  <a:srgbClr val="FFC000"/>
                </a:solidFill>
              </a:rPr>
              <a:t>ФЕДЕРАЦИИ ИСПОЛНЕНИЯ </a:t>
            </a:r>
            <a:r>
              <a:rPr lang="ru-RU" b="1" dirty="0">
                <a:solidFill>
                  <a:srgbClr val="FFC000"/>
                </a:solidFill>
              </a:rPr>
              <a:t>ГОСУДАРСТВЕННОЙ ФУНКЦИИ ПО КОНТРОЛЮ И </a:t>
            </a:r>
            <a:r>
              <a:rPr lang="ru-RU" b="1" dirty="0" smtClean="0">
                <a:solidFill>
                  <a:srgbClr val="FFC000"/>
                </a:solidFill>
              </a:rPr>
              <a:t>НАДЗОРУ ЗА </a:t>
            </a:r>
            <a:r>
              <a:rPr lang="ru-RU" b="1" dirty="0">
                <a:solidFill>
                  <a:srgbClr val="FFC000"/>
                </a:solidFill>
              </a:rPr>
              <a:t>СОБЛЮДЕНИЕМ УЧАСТНИКАМИ ДОРОЖНОГО ДВИЖЕНИЯ </a:t>
            </a:r>
            <a:r>
              <a:rPr lang="ru-RU" b="1" dirty="0" smtClean="0">
                <a:solidFill>
                  <a:srgbClr val="FFC000"/>
                </a:solidFill>
              </a:rPr>
              <a:t>ТРЕБОВАНИЙ В </a:t>
            </a:r>
            <a:r>
              <a:rPr lang="ru-RU" b="1" dirty="0">
                <a:solidFill>
                  <a:srgbClr val="FFC000"/>
                </a:solidFill>
              </a:rPr>
              <a:t>ОБЛАСТИ ОБЕСПЕЧЕНИЯ БЕЗОПАСНОСТИ ДОРОЖНОГО ДВИЖЕНИЯ"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3266" y="2712988"/>
            <a:ext cx="8175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16. ПРИКАЗ МИНЗДРАВА РФ от 14 июля 2003 г. N 308 </a:t>
            </a:r>
            <a:r>
              <a:rPr lang="ru-RU" b="1" dirty="0">
                <a:solidFill>
                  <a:srgbClr val="FFC000"/>
                </a:solidFill>
              </a:rPr>
              <a:t>О МЕДИЦИНСКОМ </a:t>
            </a:r>
            <a:r>
              <a:rPr lang="ru-RU" b="1" dirty="0" smtClean="0">
                <a:solidFill>
                  <a:srgbClr val="FFC000"/>
                </a:solidFill>
              </a:rPr>
              <a:t>ОСВИДЕТЕЛЬСТВОВАНИИ НА </a:t>
            </a:r>
            <a:r>
              <a:rPr lang="ru-RU" b="1" dirty="0">
                <a:solidFill>
                  <a:srgbClr val="FFC000"/>
                </a:solidFill>
              </a:rPr>
              <a:t>СОСТОЯНИЕ </a:t>
            </a:r>
            <a:r>
              <a:rPr lang="ru-RU" b="1" dirty="0" smtClean="0">
                <a:solidFill>
                  <a:srgbClr val="FFC000"/>
                </a:solidFill>
              </a:rPr>
              <a:t>ОПЬЯНЕНИЯ (с из. </a:t>
            </a:r>
            <a:r>
              <a:rPr lang="ru-RU" b="1" dirty="0">
                <a:solidFill>
                  <a:srgbClr val="FFC000"/>
                </a:solidFill>
              </a:rPr>
              <a:t>от 05.03.2014 N </a:t>
            </a:r>
            <a:r>
              <a:rPr lang="ru-RU" b="1" dirty="0" smtClean="0">
                <a:solidFill>
                  <a:srgbClr val="FFC000"/>
                </a:solidFill>
              </a:rPr>
              <a:t>98н).</a:t>
            </a:r>
            <a:endParaRPr lang="ru-RU" b="1" dirty="0">
              <a:solidFill>
                <a:srgbClr val="FFC000"/>
              </a:solidFill>
            </a:endParaRPr>
          </a:p>
          <a:p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789040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17. ПОЛОЖЕНИЕ О ПРАВИЛАХ ОБЯЗАТЕЛЬНОГО СТРАХОВАНИЯ ГРАЖДАНСКОЙ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ОТВЕТСТВЕННОСТИ ВЛАДЕЛЬЦЕВ ТРАНСПОРТНЫХ СРЕДСТВ от 19 </a:t>
            </a:r>
            <a:r>
              <a:rPr lang="ru-RU" b="1" dirty="0">
                <a:solidFill>
                  <a:srgbClr val="FFC000"/>
                </a:solidFill>
              </a:rPr>
              <a:t>сентября 2014 г. N </a:t>
            </a:r>
            <a:r>
              <a:rPr lang="ru-RU" b="1" dirty="0" smtClean="0">
                <a:solidFill>
                  <a:srgbClr val="FFC000"/>
                </a:solidFill>
              </a:rPr>
              <a:t>431-П.</a:t>
            </a:r>
            <a:endParaRPr lang="ru-RU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9572" y="4797152"/>
            <a:ext cx="82029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18. ПОЛОЖЕНИЕ О ПРАВИЛАХ ПРОВЕДЕНИЯ НЕЗАВИСИМОЙ ТЕХНИЧЕСКОЙ ЭКСПЕРТИЗЫ ТРАНСПОРТНОГО СРЕДСТВА </a:t>
            </a:r>
            <a:r>
              <a:rPr lang="ru-RU" b="1" dirty="0">
                <a:solidFill>
                  <a:srgbClr val="FFC000"/>
                </a:solidFill>
              </a:rPr>
              <a:t>19 сентября 2014 г. N </a:t>
            </a:r>
            <a:r>
              <a:rPr lang="ru-RU" b="1" dirty="0" smtClean="0">
                <a:solidFill>
                  <a:srgbClr val="FFC000"/>
                </a:solidFill>
              </a:rPr>
              <a:t>433-П.</a:t>
            </a:r>
            <a:endParaRPr lang="ru-RU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57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291" y="105273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2.6.1. Административная ответственность собственников (владельцев) транспортных средств (введена Федеральным законом от 24.07.2007 N 210-ФЗ)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332656"/>
            <a:ext cx="1709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КОАП РФ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5291" y="2136339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11.23. Управление транспортным средством либо выпуск на линию транспортного средства для перевозки грузов и (или) пассажиров без технического средства контроля, нарушение лицом, управляющим транспортным средством для перевозки грузов и (или) пассажиров, режима труда и отдыха (в ред. Федерального закона от 14.10.2014 N 307-ФЗ)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9104" y="3933056"/>
            <a:ext cx="80353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12.1. Управление транспортным средством, не зарегистрированным в установленном порядке, транспортным средством, не прошедшим государственного технического осмотра или технического осмотра (в ред. Федерального закона от 01.07.2011 N 170-ФЗ)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404664"/>
            <a:ext cx="1550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КОАП РФ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05273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12.2. Управление транспортным средством с нарушением правил установки на нем государственных регистрационных знаков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7456" y="191683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12.3. Управление транспортным средством водителем, не имеющим при себе документов, предусмотренных Правилами дорожного движения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(в ред. Федеральных законов от 21.04.2011 N 69-ФЗ, от 25.12.2012 N 252-ФЗ)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14096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12.5. Управление транспортным средством при наличии неисправностей или условий, при которых эксплуатация транспортных средств запрещена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438" y="4077072"/>
            <a:ext cx="8156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12.6. Нарушение правил применения ремней безопасности или мотошлемов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20" y="4725144"/>
            <a:ext cx="8062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12.7. Управление транспортным средством водителем, не имеющим права управления транспортным средством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438" y="5589240"/>
            <a:ext cx="81060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12.8. Управление транспортным средством водителем, находящимся в состоянии опьянения, передача управления транспортным средством лицу, находящемуся в состоянии опьянения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3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904" y="332656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КОАП РФ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0762" y="866011"/>
            <a:ext cx="8257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12.9. Превышение установленной скорости движения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0762" y="1412776"/>
            <a:ext cx="8257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12.10. Нарушение правил движения через железнодорожные пути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0762" y="1916832"/>
            <a:ext cx="8257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12.11. Нарушение правил движения по автомагистрали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0762" y="2537916"/>
            <a:ext cx="8257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12.12. Проезд на запрещающий сигнал светофора или на запрещающий жест регулировщика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0762" y="3429000"/>
            <a:ext cx="8113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12.13. Нарушение правил проезда перекрестков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0762" y="4077072"/>
            <a:ext cx="8257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12.14. Нарушение правил маневрирования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562" y="4653136"/>
            <a:ext cx="8082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12.15. Нарушение правил расположения транспортного средства на проезжей части дороги, встречного разъезда или обгона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0762" y="5696381"/>
            <a:ext cx="8082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12.16. Несоблюдение требований, предписанных дорожными знаками или разметкой проезжей части дороги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6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891" y="980728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12.17. </a:t>
            </a:r>
            <a:r>
              <a:rPr lang="ru-RU" b="1" dirty="0" err="1" smtClean="0">
                <a:solidFill>
                  <a:srgbClr val="FFC000"/>
                </a:solidFill>
              </a:rPr>
              <a:t>Непредоставление</a:t>
            </a:r>
            <a:r>
              <a:rPr lang="ru-RU" b="1" dirty="0" smtClean="0">
                <a:solidFill>
                  <a:srgbClr val="FFC000"/>
                </a:solidFill>
              </a:rPr>
              <a:t> преимущества в движении маршрутному транспортному средству или транспортному средству с включенными специальными световыми и звуковыми сигналами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332656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КОАП РФ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2891" y="20608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12.18. </a:t>
            </a:r>
            <a:r>
              <a:rPr lang="ru-RU" b="1" dirty="0" err="1" smtClean="0">
                <a:solidFill>
                  <a:srgbClr val="FFC000"/>
                </a:solidFill>
              </a:rPr>
              <a:t>Непредоставление</a:t>
            </a:r>
            <a:r>
              <a:rPr lang="ru-RU" b="1" dirty="0" smtClean="0">
                <a:solidFill>
                  <a:srgbClr val="FFC000"/>
                </a:solidFill>
              </a:rPr>
              <a:t> преимущества в движении пешеходам или иным участникам дорожного движения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2891" y="3105835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12.19. Нарушение правил остановки или стоянки транспортных средств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3" y="3861048"/>
            <a:ext cx="8320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12.20. Нарушение правил пользования внешними световыми приборами, звуковыми сигналами, аварийной сигнализацией или знаком аварийной остановки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07" y="4725144"/>
            <a:ext cx="8076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Статья 12.24. Нарушение Правил дорожного движения или правил эксплуатации транспортного средства, повлекшее причинение легкого или средней тяжести вреда здоровью потерпевшего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53697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169</TotalTime>
  <Words>1517</Words>
  <Application>Microsoft Office PowerPoint</Application>
  <PresentationFormat>Экран (4:3)</PresentationFormat>
  <Paragraphs>118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kbp10</dc:creator>
  <cp:lastModifiedBy>Л. А. Бушмакина</cp:lastModifiedBy>
  <cp:revision>34</cp:revision>
  <dcterms:created xsi:type="dcterms:W3CDTF">2015-01-28T07:07:34Z</dcterms:created>
  <dcterms:modified xsi:type="dcterms:W3CDTF">2019-01-09T09:38:06Z</dcterms:modified>
</cp:coreProperties>
</file>